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256" r:id="rId2"/>
    <p:sldId id="257" r:id="rId3"/>
    <p:sldId id="271" r:id="rId4"/>
    <p:sldId id="281" r:id="rId5"/>
    <p:sldId id="282" r:id="rId6"/>
    <p:sldId id="285" r:id="rId7"/>
    <p:sldId id="260" r:id="rId8"/>
    <p:sldId id="261" r:id="rId9"/>
    <p:sldId id="280" r:id="rId10"/>
    <p:sldId id="262" r:id="rId11"/>
    <p:sldId id="263" r:id="rId12"/>
    <p:sldId id="264" r:id="rId13"/>
    <p:sldId id="267" r:id="rId14"/>
    <p:sldId id="277" r:id="rId15"/>
    <p:sldId id="265" r:id="rId16"/>
    <p:sldId id="258" r:id="rId17"/>
    <p:sldId id="259" r:id="rId18"/>
    <p:sldId id="268" r:id="rId19"/>
    <p:sldId id="284" r:id="rId20"/>
    <p:sldId id="270" r:id="rId21"/>
    <p:sldId id="272" r:id="rId22"/>
    <p:sldId id="273" r:id="rId23"/>
    <p:sldId id="278" r:id="rId24"/>
    <p:sldId id="279" r:id="rId25"/>
    <p:sldId id="276" r:id="rId26"/>
    <p:sldId id="286"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7" d="100"/>
          <a:sy n="67" d="100"/>
        </p:scale>
        <p:origin x="4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A075D-D1A2-4B8B-A19D-2D7539BB3560}" type="datetimeFigureOut">
              <a:rPr lang="en-US" smtClean="0"/>
              <a:pPr/>
              <a:t>2/23/2022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192B7B-C966-4D2E-9FB3-56C8B978EFA4}" type="slidenum">
              <a:rPr lang="en-US" smtClean="0"/>
              <a:pPr/>
              <a:t>‹#›</a:t>
            </a:fld>
            <a:endParaRPr lang="en-US" dirty="0"/>
          </a:p>
        </p:txBody>
      </p:sp>
    </p:spTree>
    <p:extLst>
      <p:ext uri="{BB962C8B-B14F-4D97-AF65-F5344CB8AC3E}">
        <p14:creationId xmlns:p14="http://schemas.microsoft.com/office/powerpoint/2010/main" val="163476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7C242-8F14-48EE-B73D-F7CEE7A2B600}" type="datetimeFigureOut">
              <a:rPr lang="en-US" smtClean="0"/>
              <a:t>2/23/2022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FCFC6-8F88-4CBD-B41C-24FCED4C1B43}" type="slidenum">
              <a:rPr lang="en-US" smtClean="0"/>
              <a:t>‹#›</a:t>
            </a:fld>
            <a:endParaRPr lang="en-US"/>
          </a:p>
        </p:txBody>
      </p:sp>
    </p:spTree>
    <p:extLst>
      <p:ext uri="{BB962C8B-B14F-4D97-AF65-F5344CB8AC3E}">
        <p14:creationId xmlns:p14="http://schemas.microsoft.com/office/powerpoint/2010/main" val="65863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FCFC6-8F88-4CBD-B41C-24FCED4C1B43}" type="slidenum">
              <a:rPr lang="en-US" smtClean="0"/>
              <a:t>1</a:t>
            </a:fld>
            <a:endParaRPr lang="en-US"/>
          </a:p>
        </p:txBody>
      </p:sp>
    </p:spTree>
    <p:extLst>
      <p:ext uri="{BB962C8B-B14F-4D97-AF65-F5344CB8AC3E}">
        <p14:creationId xmlns:p14="http://schemas.microsoft.com/office/powerpoint/2010/main" val="3536880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BD841D-B1F6-4141-A2B4-8D9C76253D74}" type="datetimeFigureOut">
              <a:rPr lang="en-US" smtClean="0"/>
              <a:pPr/>
              <a:t>2/23/2022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CA4207-14BF-4B39-9BA8-8F0DF6919F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A4207-14BF-4B39-9BA8-8F0DF6919F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A4207-14BF-4B39-9BA8-8F0DF6919F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A4207-14BF-4B39-9BA8-8F0DF6919F93}"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CA4207-14BF-4B39-9BA8-8F0DF6919F93}"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CA4207-14BF-4B39-9BA8-8F0DF6919F93}"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CA4207-14BF-4B39-9BA8-8F0DF6919F9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CA4207-14BF-4B39-9BA8-8F0DF6919F93}"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D841D-B1F6-4141-A2B4-8D9C76253D74}" type="datetimeFigureOut">
              <a:rPr lang="en-US" smtClean="0"/>
              <a:pPr/>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CA4207-14BF-4B39-9BA8-8F0DF6919F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7BD841D-B1F6-4141-A2B4-8D9C76253D74}" type="datetimeFigureOut">
              <a:rPr lang="en-US" smtClean="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CA4207-14BF-4B39-9BA8-8F0DF6919F9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BD841D-B1F6-4141-A2B4-8D9C76253D74}" type="datetimeFigureOut">
              <a:rPr lang="en-US" smtClean="0"/>
              <a:pPr/>
              <a:t>2/23/2022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CA4207-14BF-4B39-9BA8-8F0DF6919F93}"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BD841D-B1F6-4141-A2B4-8D9C76253D74}" type="datetimeFigureOut">
              <a:rPr lang="en-US" smtClean="0"/>
              <a:pPr/>
              <a:t>2/23/2022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CA4207-14BF-4B39-9BA8-8F0DF6919F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hyperlink" Target="mailto:businesspartnerships@gaston.k12.nc.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gastonschoolvolunteer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Gaston County Schools </a:t>
            </a:r>
            <a:br>
              <a:rPr lang="en-US" dirty="0" smtClean="0"/>
            </a:br>
            <a:r>
              <a:rPr lang="en-US" dirty="0" smtClean="0"/>
              <a:t>Volunteer Orientation</a:t>
            </a:r>
            <a:endParaRPr lang="en-US" dirty="0"/>
          </a:p>
        </p:txBody>
      </p:sp>
      <p:sp>
        <p:nvSpPr>
          <p:cNvPr id="3" name="Subtitle 2"/>
          <p:cNvSpPr>
            <a:spLocks noGrp="1"/>
          </p:cNvSpPr>
          <p:nvPr>
            <p:ph type="subTitle" idx="1"/>
          </p:nvPr>
        </p:nvSpPr>
        <p:spPr/>
        <p:txBody>
          <a:bodyPr>
            <a:normAutofit fontScale="92500" lnSpcReduction="10000"/>
          </a:bodyPr>
          <a:lstStyle/>
          <a:p>
            <a:pPr algn="ctr"/>
            <a:endParaRPr lang="en-US" dirty="0" smtClean="0"/>
          </a:p>
          <a:p>
            <a:pPr algn="ctr"/>
            <a:r>
              <a:rPr lang="en-US" dirty="0" smtClean="0">
                <a:solidFill>
                  <a:srgbClr val="C00000"/>
                </a:solidFill>
              </a:rPr>
              <a:t>2021-2022</a:t>
            </a:r>
          </a:p>
          <a:p>
            <a:pPr algn="ctr"/>
            <a:r>
              <a:rPr lang="en-US" sz="2000" dirty="0" smtClean="0">
                <a:solidFill>
                  <a:srgbClr val="C00000"/>
                </a:solidFill>
              </a:rPr>
              <a:t>School Year</a:t>
            </a:r>
            <a:endParaRPr lang="en-US" sz="2000" dirty="0">
              <a:solidFill>
                <a:srgbClr val="C00000"/>
              </a:solidFill>
            </a:endParaRPr>
          </a:p>
        </p:txBody>
      </p:sp>
      <p:pic>
        <p:nvPicPr>
          <p:cNvPr id="4" name="Picture 3" descr="logo-color2.jpg"/>
          <p:cNvPicPr>
            <a:picLocks noChangeAspect="1"/>
          </p:cNvPicPr>
          <p:nvPr/>
        </p:nvPicPr>
        <p:blipFill>
          <a:blip r:embed="rId3" cstate="print"/>
          <a:stretch>
            <a:fillRect/>
          </a:stretch>
        </p:blipFill>
        <p:spPr>
          <a:xfrm>
            <a:off x="1447800" y="533400"/>
            <a:ext cx="914400" cy="11152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lumMod val="75000"/>
              </a:schemeClr>
            </a:solidFill>
          </a:ln>
        </p:spPr>
        <p:txBody>
          <a:bodyPr>
            <a:normAutofit lnSpcReduction="10000"/>
          </a:bodyPr>
          <a:lstStyle/>
          <a:p>
            <a:pPr marL="109728" indent="0">
              <a:buNone/>
            </a:pPr>
            <a:endParaRPr lang="en-US" dirty="0" smtClean="0"/>
          </a:p>
          <a:p>
            <a:r>
              <a:rPr lang="en-US" dirty="0" smtClean="0"/>
              <a:t>#7. While volunteering at school, I will use specified (adult) restroom facilities. When chaperoning field trips, volunteers should work in pairs to escort students to rest room facilities.</a:t>
            </a:r>
          </a:p>
          <a:p>
            <a:endParaRPr lang="en-US" dirty="0" smtClean="0"/>
          </a:p>
          <a:p>
            <a:r>
              <a:rPr lang="en-US" dirty="0" smtClean="0"/>
              <a:t>#8. I will follow teacher and staff instructions during fire and emergency drills, as well as lock down procedures for the purpose of school safety.</a:t>
            </a:r>
          </a:p>
          <a:p>
            <a:endParaRPr lang="en-US" dirty="0" smtClean="0"/>
          </a:p>
          <a:p>
            <a:endParaRPr lang="en-US" dirty="0"/>
          </a:p>
        </p:txBody>
      </p:sp>
      <p:sp>
        <p:nvSpPr>
          <p:cNvPr id="3" name="Title 2"/>
          <p:cNvSpPr>
            <a:spLocks noGrp="1"/>
          </p:cNvSpPr>
          <p:nvPr>
            <p:ph type="title"/>
          </p:nvPr>
        </p:nvSpPr>
        <p:spPr/>
        <p:txBody>
          <a:bodyPr/>
          <a:lstStyle/>
          <a:p>
            <a:r>
              <a:rPr lang="en-US" dirty="0" smtClean="0"/>
              <a:t>Code of Conduct continued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lumMod val="75000"/>
              </a:schemeClr>
            </a:solidFill>
          </a:ln>
        </p:spPr>
        <p:txBody>
          <a:bodyPr/>
          <a:lstStyle/>
          <a:p>
            <a:endParaRPr lang="en-US" dirty="0" smtClean="0"/>
          </a:p>
          <a:p>
            <a:r>
              <a:rPr lang="en-US" dirty="0" smtClean="0"/>
              <a:t>#9. I agree to do what is in the best personal and educational interests of every child with whom you come in contact. </a:t>
            </a:r>
          </a:p>
          <a:p>
            <a:endParaRPr lang="en-US" dirty="0" smtClean="0"/>
          </a:p>
          <a:p>
            <a:r>
              <a:rPr lang="en-US" dirty="0" smtClean="0"/>
              <a:t>#10. I agree to maintain professionalism and demonstrate respect for school policies and dress appropriately while on school grounds. </a:t>
            </a:r>
            <a:endParaRPr lang="en-US" dirty="0"/>
          </a:p>
        </p:txBody>
      </p:sp>
      <p:sp>
        <p:nvSpPr>
          <p:cNvPr id="3" name="Title 2"/>
          <p:cNvSpPr>
            <a:spLocks noGrp="1"/>
          </p:cNvSpPr>
          <p:nvPr>
            <p:ph type="title"/>
          </p:nvPr>
        </p:nvSpPr>
        <p:spPr/>
        <p:txBody>
          <a:bodyPr/>
          <a:lstStyle/>
          <a:p>
            <a:r>
              <a:rPr lang="en-US" dirty="0" smtClean="0"/>
              <a:t>Code of Conduct continued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smtClean="0"/>
          </a:p>
          <a:p>
            <a:pPr>
              <a:buNone/>
            </a:pPr>
            <a:r>
              <a:rPr lang="en-US" dirty="0" smtClean="0"/>
              <a:t>  </a:t>
            </a:r>
            <a:r>
              <a:rPr lang="en-US" i="1" dirty="0" smtClean="0"/>
              <a:t>By initialing </a:t>
            </a:r>
            <a:r>
              <a:rPr lang="en-US" b="1" i="1" dirty="0" smtClean="0"/>
              <a:t>the Code of Conduct Items #1 through #10  on the online application, you acknowledge that you will accept and abide by the procedures and protocol for volunteers</a:t>
            </a:r>
            <a:r>
              <a:rPr lang="en-US" b="1" i="1" dirty="0"/>
              <a:t> </a:t>
            </a:r>
            <a:r>
              <a:rPr lang="en-US" b="1" i="1" dirty="0" smtClean="0"/>
              <a:t>and also understand</a:t>
            </a:r>
          </a:p>
          <a:p>
            <a:pPr>
              <a:buNone/>
            </a:pPr>
            <a:r>
              <a:rPr lang="en-US" b="1" i="1" dirty="0"/>
              <a:t> </a:t>
            </a:r>
            <a:r>
              <a:rPr lang="en-US" b="1" i="1" dirty="0" smtClean="0"/>
              <a:t>  a background check is </a:t>
            </a:r>
          </a:p>
          <a:p>
            <a:pPr>
              <a:buNone/>
            </a:pPr>
            <a:r>
              <a:rPr lang="en-US" b="1" i="1" dirty="0"/>
              <a:t> </a:t>
            </a:r>
            <a:r>
              <a:rPr lang="en-US" b="1" i="1" dirty="0" smtClean="0"/>
              <a:t>  performed when the </a:t>
            </a:r>
          </a:p>
          <a:p>
            <a:pPr>
              <a:buNone/>
            </a:pPr>
            <a:r>
              <a:rPr lang="en-US" b="1" i="1" dirty="0"/>
              <a:t> </a:t>
            </a:r>
            <a:r>
              <a:rPr lang="en-US" b="1" i="1" dirty="0" smtClean="0"/>
              <a:t>  application is submitted.</a:t>
            </a:r>
          </a:p>
          <a:p>
            <a:pPr>
              <a:buNone/>
            </a:pPr>
            <a:r>
              <a:rPr lang="en-US" b="1" i="1" dirty="0" smtClean="0"/>
              <a:t>   </a:t>
            </a:r>
          </a:p>
          <a:p>
            <a:pPr>
              <a:buNone/>
            </a:pPr>
            <a:endParaRPr lang="en-US" b="1" i="1" dirty="0"/>
          </a:p>
        </p:txBody>
      </p:sp>
      <p:sp>
        <p:nvSpPr>
          <p:cNvPr id="3" name="Title 2"/>
          <p:cNvSpPr>
            <a:spLocks noGrp="1"/>
          </p:cNvSpPr>
          <p:nvPr>
            <p:ph type="title"/>
          </p:nvPr>
        </p:nvSpPr>
        <p:spPr/>
        <p:txBody>
          <a:bodyPr/>
          <a:lstStyle/>
          <a:p>
            <a:r>
              <a:rPr lang="en-US" dirty="0" smtClean="0"/>
              <a:t>Code of Conduct for Volunteers</a:t>
            </a:r>
            <a:endParaRPr lang="en-US" dirty="0"/>
          </a:p>
        </p:txBody>
      </p:sp>
      <p:pic>
        <p:nvPicPr>
          <p:cNvPr id="1028" name="Picture 4" descr="C:\Documents and Settings\administrator\Local Settings\Temporary Internet Files\Content.IE5\0L2VS5I7\MP900422149[1].jpg"/>
          <p:cNvPicPr>
            <a:picLocks noChangeAspect="1" noChangeArrowheads="1"/>
          </p:cNvPicPr>
          <p:nvPr/>
        </p:nvPicPr>
        <p:blipFill>
          <a:blip r:embed="rId2" cstate="print"/>
          <a:srcRect/>
          <a:stretch>
            <a:fillRect/>
          </a:stretch>
        </p:blipFill>
        <p:spPr bwMode="auto">
          <a:xfrm>
            <a:off x="5715000" y="4369772"/>
            <a:ext cx="3048000" cy="20264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endParaRPr lang="en-US" i="1" dirty="0" smtClean="0">
              <a:solidFill>
                <a:srgbClr val="FF0000"/>
              </a:solidFill>
            </a:endParaRPr>
          </a:p>
          <a:p>
            <a:r>
              <a:rPr lang="en-US" i="1" dirty="0" smtClean="0"/>
              <a:t>Be aware of the content of your personal postings on Social Networking Sites. Adjust settings to ensure your privacy and protection. </a:t>
            </a:r>
          </a:p>
          <a:p>
            <a:pPr>
              <a:buNone/>
            </a:pPr>
            <a:r>
              <a:rPr lang="en-US" i="1" dirty="0" smtClean="0">
                <a:solidFill>
                  <a:srgbClr val="FF0000"/>
                </a:solidFill>
              </a:rPr>
              <a:t>        </a:t>
            </a:r>
          </a:p>
          <a:p>
            <a:r>
              <a:rPr lang="en-US" i="1" dirty="0" smtClean="0"/>
              <a:t>Be aware of specific elements of</a:t>
            </a:r>
          </a:p>
          <a:p>
            <a:pPr>
              <a:buNone/>
            </a:pPr>
            <a:r>
              <a:rPr lang="en-US" i="1" dirty="0" smtClean="0"/>
              <a:t>  Code of Conduct #5 that apply</a:t>
            </a:r>
          </a:p>
          <a:p>
            <a:pPr>
              <a:buNone/>
            </a:pPr>
            <a:r>
              <a:rPr lang="en-US" i="1" dirty="0" smtClean="0"/>
              <a:t>  to posting photographs.  As a volunteer, you do not have parental permission to post </a:t>
            </a:r>
          </a:p>
          <a:p>
            <a:pPr>
              <a:buNone/>
            </a:pPr>
            <a:r>
              <a:rPr lang="en-US" i="1" dirty="0" smtClean="0"/>
              <a:t>	pictures containing children that     </a:t>
            </a:r>
          </a:p>
          <a:p>
            <a:pPr>
              <a:buNone/>
            </a:pPr>
            <a:r>
              <a:rPr lang="en-US" i="1" dirty="0"/>
              <a:t> </a:t>
            </a:r>
            <a:r>
              <a:rPr lang="en-US" i="1" dirty="0" smtClean="0"/>
              <a:t>  are not your own.                         </a:t>
            </a:r>
            <a:endParaRPr lang="en-US" i="1" dirty="0"/>
          </a:p>
        </p:txBody>
      </p:sp>
      <p:sp>
        <p:nvSpPr>
          <p:cNvPr id="3" name="Title 2"/>
          <p:cNvSpPr>
            <a:spLocks noGrp="1"/>
          </p:cNvSpPr>
          <p:nvPr>
            <p:ph type="title"/>
          </p:nvPr>
        </p:nvSpPr>
        <p:spPr/>
        <p:txBody>
          <a:bodyPr>
            <a:normAutofit fontScale="90000"/>
          </a:bodyPr>
          <a:lstStyle/>
          <a:p>
            <a:r>
              <a:rPr lang="en-US" dirty="0" smtClean="0"/>
              <a:t>Caution about Social Network Sites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867400" y="5257800"/>
            <a:ext cx="1960245" cy="13049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Check in on arrival:</a:t>
            </a:r>
            <a:endParaRPr lang="en-US" dirty="0"/>
          </a:p>
          <a:p>
            <a:r>
              <a:rPr lang="en-US" dirty="0" smtClean="0"/>
              <a:t>Scan  </a:t>
            </a:r>
            <a:r>
              <a:rPr lang="en-US" dirty="0"/>
              <a:t>Driver’s License or other acceptable </a:t>
            </a:r>
            <a:r>
              <a:rPr lang="en-US" dirty="0" smtClean="0"/>
              <a:t>ID         </a:t>
            </a:r>
          </a:p>
          <a:p>
            <a:pPr marL="109728" indent="0">
              <a:buNone/>
            </a:pPr>
            <a:r>
              <a:rPr lang="en-US" dirty="0" smtClean="0"/>
              <a:t>     to check in each time you come to volunteer</a:t>
            </a:r>
          </a:p>
          <a:p>
            <a:r>
              <a:rPr lang="en-US" dirty="0" smtClean="0"/>
              <a:t>Insert ID Photo face up to scan. </a:t>
            </a:r>
          </a:p>
          <a:p>
            <a:pPr marL="109728" indent="0">
              <a:buNone/>
            </a:pPr>
            <a:endParaRPr lang="en-US" dirty="0"/>
          </a:p>
          <a:p>
            <a:pPr marL="109728" indent="0">
              <a:buNone/>
            </a:pPr>
            <a:r>
              <a:rPr lang="en-US" dirty="0" smtClean="0"/>
              <a:t>Check out when leaving: </a:t>
            </a:r>
            <a:endParaRPr lang="en-US" dirty="0"/>
          </a:p>
          <a:p>
            <a:r>
              <a:rPr lang="en-US" sz="2800" dirty="0"/>
              <a:t>Scan bar code of </a:t>
            </a:r>
            <a:r>
              <a:rPr lang="en-US" sz="2800" dirty="0" smtClean="0"/>
              <a:t>your printed </a:t>
            </a:r>
            <a:r>
              <a:rPr lang="en-US" sz="2800" dirty="0"/>
              <a:t>visitor badge to </a:t>
            </a:r>
            <a:r>
              <a:rPr lang="en-US" sz="2800" u="sng" dirty="0"/>
              <a:t>check </a:t>
            </a:r>
            <a:r>
              <a:rPr lang="en-US" sz="2800" u="sng" dirty="0" smtClean="0"/>
              <a:t>out</a:t>
            </a:r>
            <a:r>
              <a:rPr lang="en-US" sz="2800" dirty="0" smtClean="0"/>
              <a:t> when leaving building.      </a:t>
            </a:r>
            <a:endParaRPr lang="en-US" sz="2800" dirty="0"/>
          </a:p>
          <a:p>
            <a:endParaRPr lang="en-US" dirty="0"/>
          </a:p>
          <a:p>
            <a:pPr marL="109728" indent="0">
              <a:buNone/>
            </a:pPr>
            <a:endParaRPr lang="en-US" dirty="0"/>
          </a:p>
          <a:p>
            <a:pPr marL="109728" indent="0">
              <a:buNone/>
            </a:pPr>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Always Check In and Out In The Office</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562600" y="5410200"/>
            <a:ext cx="2133600" cy="1295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endParaRPr lang="en-US" dirty="0" smtClean="0"/>
          </a:p>
          <a:p>
            <a:endParaRPr lang="en-US" dirty="0"/>
          </a:p>
          <a:p>
            <a:endParaRPr lang="en-US" dirty="0" smtClean="0"/>
          </a:p>
          <a:p>
            <a:endParaRPr lang="en-US" dirty="0" smtClean="0"/>
          </a:p>
          <a:p>
            <a:pPr marL="109728" indent="0">
              <a:buNone/>
            </a:pPr>
            <a:endParaRPr lang="en-US" dirty="0" smtClean="0"/>
          </a:p>
          <a:p>
            <a:r>
              <a:rPr lang="en-US" sz="9600" dirty="0" smtClean="0"/>
              <a:t>ID </a:t>
            </a:r>
            <a:r>
              <a:rPr lang="en-US" sz="9600" dirty="0"/>
              <a:t>badges </a:t>
            </a:r>
            <a:r>
              <a:rPr lang="en-US" sz="9600" dirty="0" smtClean="0"/>
              <a:t>printed from the Visitor Management System will contain your photograph on the left</a:t>
            </a:r>
            <a:r>
              <a:rPr lang="en-US" sz="9600" dirty="0"/>
              <a:t> </a:t>
            </a:r>
            <a:r>
              <a:rPr lang="en-US" sz="9600" dirty="0" smtClean="0"/>
              <a:t>along with the date of visit. </a:t>
            </a:r>
          </a:p>
          <a:p>
            <a:pPr marL="109728" indent="0">
              <a:buNone/>
            </a:pPr>
            <a:endParaRPr lang="en-US" sz="9600" dirty="0" smtClean="0"/>
          </a:p>
          <a:p>
            <a:r>
              <a:rPr lang="en-US" sz="9600" dirty="0" smtClean="0"/>
              <a:t>Remove backing and place sticker to clothing so it is visible. </a:t>
            </a:r>
          </a:p>
          <a:p>
            <a:pPr marL="109728" indent="0">
              <a:buNone/>
            </a:pPr>
            <a:endParaRPr lang="en-US" sz="9600" dirty="0" smtClean="0"/>
          </a:p>
          <a:p>
            <a:pPr>
              <a:buFont typeface="Wingdings" panose="05000000000000000000" pitchFamily="2" charset="2"/>
              <a:buChar char="Ø"/>
            </a:pPr>
            <a:r>
              <a:rPr lang="en-US" sz="9600" dirty="0" smtClean="0"/>
              <a:t>Id badge will have a bar code on the right which you will scan to check out when leaving the school.   </a:t>
            </a:r>
          </a:p>
          <a:p>
            <a:pPr marL="109728" indent="0">
              <a:buNone/>
            </a:pPr>
            <a:endParaRPr lang="en-US" sz="9600" dirty="0"/>
          </a:p>
          <a:p>
            <a:pPr marL="109728" indent="0">
              <a:buNone/>
            </a:pPr>
            <a:endParaRPr lang="en-US" dirty="0" smtClean="0"/>
          </a:p>
          <a:p>
            <a:endParaRPr lang="en-US" dirty="0"/>
          </a:p>
          <a:p>
            <a:endParaRPr lang="en-US" dirty="0" smtClean="0"/>
          </a:p>
          <a:p>
            <a:endParaRPr lang="en-US" dirty="0"/>
          </a:p>
          <a:p>
            <a:pPr marL="109728" indent="0">
              <a:buNone/>
            </a:pPr>
            <a:endParaRPr lang="en-US" dirty="0"/>
          </a:p>
          <a:p>
            <a:endParaRPr lang="en-US" dirty="0" smtClean="0"/>
          </a:p>
          <a:p>
            <a:pPr>
              <a:buNone/>
            </a:pPr>
            <a:r>
              <a:rPr lang="en-US" dirty="0" smtClean="0"/>
              <a:t> </a:t>
            </a:r>
          </a:p>
          <a:p>
            <a:endParaRPr lang="en-US" dirty="0" smtClean="0"/>
          </a:p>
        </p:txBody>
      </p:sp>
      <p:sp>
        <p:nvSpPr>
          <p:cNvPr id="3" name="Title 2"/>
          <p:cNvSpPr>
            <a:spLocks noGrp="1"/>
          </p:cNvSpPr>
          <p:nvPr>
            <p:ph type="title"/>
          </p:nvPr>
        </p:nvSpPr>
        <p:spPr/>
        <p:txBody>
          <a:bodyPr/>
          <a:lstStyle/>
          <a:p>
            <a:r>
              <a:rPr lang="en-US" dirty="0" smtClean="0"/>
              <a:t>ID Badges</a:t>
            </a:r>
            <a:endParaRPr lang="en-US" dirty="0"/>
          </a:p>
        </p:txBody>
      </p:sp>
      <p:pic>
        <p:nvPicPr>
          <p:cNvPr id="5" name="Shape 248"/>
          <p:cNvPicPr preferRelativeResize="0"/>
          <p:nvPr/>
        </p:nvPicPr>
        <p:blipFill rotWithShape="1">
          <a:blip r:embed="rId2">
            <a:alphaModFix/>
          </a:blip>
          <a:srcRect/>
          <a:stretch/>
        </p:blipFill>
        <p:spPr>
          <a:xfrm>
            <a:off x="4689231" y="274638"/>
            <a:ext cx="2702169" cy="158653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buNone/>
            </a:pPr>
            <a:r>
              <a:rPr lang="en-US" sz="2800" dirty="0" smtClean="0"/>
              <a:t>Sexual Harassment as defined in </a:t>
            </a:r>
          </a:p>
          <a:p>
            <a:pPr>
              <a:buNone/>
            </a:pPr>
            <a:r>
              <a:rPr lang="en-US" sz="2800" dirty="0" smtClean="0"/>
              <a:t>         Gaston County Schools </a:t>
            </a:r>
          </a:p>
          <a:p>
            <a:pPr>
              <a:buNone/>
            </a:pPr>
            <a:r>
              <a:rPr lang="en-US" sz="2800" dirty="0" smtClean="0"/>
              <a:t>                  Policy Code 4360/7240</a:t>
            </a:r>
            <a:r>
              <a:rPr lang="en-US" dirty="0" smtClean="0"/>
              <a:t/>
            </a:r>
            <a:br>
              <a:rPr lang="en-US" dirty="0" smtClean="0"/>
            </a:br>
            <a:endParaRPr lang="en-US" sz="2000" dirty="0" smtClean="0"/>
          </a:p>
          <a:p>
            <a:endParaRPr lang="en-US" dirty="0" smtClean="0"/>
          </a:p>
          <a:p>
            <a:r>
              <a:rPr lang="en-US" i="1" dirty="0" smtClean="0">
                <a:solidFill>
                  <a:srgbClr val="C00000"/>
                </a:solidFill>
              </a:rPr>
              <a:t>“Unwelcome sexual advances, requests for sexual favors and other verbal or physical conduct of a sexual nature.”</a:t>
            </a:r>
            <a:endParaRPr lang="en-US" i="1" dirty="0">
              <a:solidFill>
                <a:srgbClr val="C00000"/>
              </a:solidFill>
            </a:endParaRPr>
          </a:p>
        </p:txBody>
      </p:sp>
      <p:sp>
        <p:nvSpPr>
          <p:cNvPr id="3" name="Title 2"/>
          <p:cNvSpPr>
            <a:spLocks noGrp="1"/>
          </p:cNvSpPr>
          <p:nvPr>
            <p:ph type="title"/>
          </p:nvPr>
        </p:nvSpPr>
        <p:spPr/>
        <p:txBody>
          <a:bodyPr>
            <a:normAutofit fontScale="90000"/>
          </a:bodyPr>
          <a:lstStyle/>
          <a:p>
            <a:r>
              <a:rPr lang="en-US" dirty="0" smtClean="0"/>
              <a:t>A Word About Sexual Harassment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There is unreasonable interference with a student’s educational performance.</a:t>
            </a:r>
          </a:p>
          <a:p>
            <a:endParaRPr lang="en-US" dirty="0" smtClean="0"/>
          </a:p>
          <a:p>
            <a:r>
              <a:rPr lang="en-US" dirty="0" smtClean="0"/>
              <a:t>It limits a student’s ability to benefit from an educational program or environment.</a:t>
            </a:r>
          </a:p>
          <a:p>
            <a:endParaRPr lang="en-US" dirty="0" smtClean="0"/>
          </a:p>
          <a:p>
            <a:r>
              <a:rPr lang="en-US" dirty="0" smtClean="0"/>
              <a:t>It creates an Abusive, Intimidating, or Hostile  </a:t>
            </a:r>
            <a:r>
              <a:rPr lang="en-US" dirty="0"/>
              <a:t>O</a:t>
            </a:r>
            <a:r>
              <a:rPr lang="en-US" dirty="0" smtClean="0"/>
              <a:t>ffensive </a:t>
            </a:r>
            <a:r>
              <a:rPr lang="en-US" dirty="0"/>
              <a:t>E</a:t>
            </a:r>
            <a:r>
              <a:rPr lang="en-US" dirty="0" smtClean="0"/>
              <a:t>ducational </a:t>
            </a:r>
            <a:r>
              <a:rPr lang="en-US" dirty="0"/>
              <a:t>E</a:t>
            </a:r>
            <a:r>
              <a:rPr lang="en-US" dirty="0" smtClean="0"/>
              <a:t>nvironment.</a:t>
            </a:r>
            <a:endParaRPr lang="en-US" dirty="0"/>
          </a:p>
        </p:txBody>
      </p:sp>
      <p:sp>
        <p:nvSpPr>
          <p:cNvPr id="3" name="Title 2"/>
          <p:cNvSpPr>
            <a:spLocks noGrp="1"/>
          </p:cNvSpPr>
          <p:nvPr>
            <p:ph type="title"/>
          </p:nvPr>
        </p:nvSpPr>
        <p:spPr/>
        <p:txBody>
          <a:bodyPr>
            <a:normAutofit fontScale="90000"/>
          </a:bodyPr>
          <a:lstStyle/>
          <a:p>
            <a:r>
              <a:rPr lang="en-US" dirty="0" smtClean="0"/>
              <a:t>Sexual Harassment Related to Students Occurs When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r>
              <a:rPr lang="en-US" dirty="0" smtClean="0"/>
              <a:t>Continued or repeated offensive sexual flirtations, advances, jokes, humorous comments, or propositions or repeated verbal remarks.</a:t>
            </a:r>
          </a:p>
          <a:p>
            <a:r>
              <a:rPr lang="en-US" dirty="0" smtClean="0"/>
              <a:t>Deliberate unwelcome touching of a sexual nature.</a:t>
            </a:r>
          </a:p>
          <a:p>
            <a:r>
              <a:rPr lang="en-US" dirty="0" smtClean="0"/>
              <a:t>Suggestions  or demands for sexual involvement accompanied by implied or overt promises of preferential treatment or threats.</a:t>
            </a:r>
          </a:p>
          <a:p>
            <a:r>
              <a:rPr lang="en-US" dirty="0" smtClean="0"/>
              <a:t>Display of sexually suggestive objects or pictures.</a:t>
            </a:r>
            <a:endParaRPr lang="en-US" dirty="0"/>
          </a:p>
        </p:txBody>
      </p:sp>
      <p:sp>
        <p:nvSpPr>
          <p:cNvPr id="3" name="Title 2"/>
          <p:cNvSpPr>
            <a:spLocks noGrp="1"/>
          </p:cNvSpPr>
          <p:nvPr>
            <p:ph type="title"/>
          </p:nvPr>
        </p:nvSpPr>
        <p:spPr/>
        <p:txBody>
          <a:bodyPr>
            <a:normAutofit fontScale="90000"/>
          </a:bodyPr>
          <a:lstStyle/>
          <a:p>
            <a:r>
              <a:rPr lang="en-US" dirty="0" smtClean="0"/>
              <a:t>Examples of Sexually Harassing Conduct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All adults, including school employees, contractors, and volunteers are legally required to report:</a:t>
            </a:r>
          </a:p>
          <a:p>
            <a:pPr marL="109728" indent="0">
              <a:buNone/>
            </a:pPr>
            <a:r>
              <a:rPr lang="en-US" sz="2000" dirty="0" smtClean="0"/>
              <a:t>	</a:t>
            </a:r>
            <a:r>
              <a:rPr lang="en-US" sz="2000" dirty="0" smtClean="0">
                <a:solidFill>
                  <a:srgbClr val="00B0F0"/>
                </a:solidFill>
              </a:rPr>
              <a:t>When they know or </a:t>
            </a:r>
            <a:r>
              <a:rPr lang="en-US" sz="2000" u="sng" dirty="0" smtClean="0">
                <a:solidFill>
                  <a:srgbClr val="00B0F0"/>
                </a:solidFill>
              </a:rPr>
              <a:t>reasonably should know</a:t>
            </a:r>
            <a:r>
              <a:rPr lang="en-US" sz="2000" dirty="0" smtClean="0">
                <a:solidFill>
                  <a:srgbClr val="00B0F0"/>
                </a:solidFill>
              </a:rPr>
              <a:t> that a child 	has been the victim of certain crimes, including “sexual 	offense” (which means any offense that relates to 	inappropriate sexual contact with a child). </a:t>
            </a:r>
          </a:p>
          <a:p>
            <a:r>
              <a:rPr lang="en-US" sz="2000" dirty="0" smtClean="0"/>
              <a:t>Any person who knowingly and willfully fails to report, OR prevents another person from reporting, is guilty of a Class 1 misdemeanor</a:t>
            </a:r>
          </a:p>
          <a:p>
            <a:r>
              <a:rPr lang="en-US" sz="2000" dirty="0" smtClean="0"/>
              <a:t>This obligation to report is in addition to any other reporting obligation under other law.</a:t>
            </a:r>
          </a:p>
          <a:p>
            <a:r>
              <a:rPr lang="en-US" sz="2000" dirty="0" smtClean="0"/>
              <a:t>Those reporters, made in good faith, are immune from state, civil or criminal liability.</a:t>
            </a:r>
            <a:endParaRPr lang="en-US" sz="2000" dirty="0"/>
          </a:p>
        </p:txBody>
      </p:sp>
      <p:sp>
        <p:nvSpPr>
          <p:cNvPr id="3" name="Title 2"/>
          <p:cNvSpPr>
            <a:spLocks noGrp="1"/>
          </p:cNvSpPr>
          <p:nvPr>
            <p:ph type="title"/>
          </p:nvPr>
        </p:nvSpPr>
        <p:spPr/>
        <p:txBody>
          <a:bodyPr>
            <a:normAutofit/>
          </a:bodyPr>
          <a:lstStyle/>
          <a:p>
            <a:r>
              <a:rPr lang="en-US" sz="3200" dirty="0" smtClean="0"/>
              <a:t>Duty to Report Crimes Against Juveniles (General Statute 14-318.6)</a:t>
            </a:r>
            <a:endParaRPr lang="en-US" sz="3200" dirty="0"/>
          </a:p>
        </p:txBody>
      </p:sp>
    </p:spTree>
    <p:extLst>
      <p:ext uri="{BB962C8B-B14F-4D97-AF65-F5344CB8AC3E}">
        <p14:creationId xmlns:p14="http://schemas.microsoft.com/office/powerpoint/2010/main" val="200885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Requires</a:t>
            </a:r>
            <a:r>
              <a:rPr lang="en-US" i="1" dirty="0" smtClean="0"/>
              <a:t> </a:t>
            </a:r>
          </a:p>
          <a:p>
            <a:r>
              <a:rPr lang="en-US" dirty="0" smtClean="0"/>
              <a:t>Adequate screening &amp; supervision of volunteers based upon the amount of contact they will have with students.</a:t>
            </a:r>
          </a:p>
          <a:p>
            <a:endParaRPr lang="en-US" dirty="0" smtClean="0"/>
          </a:p>
          <a:p>
            <a:r>
              <a:rPr lang="en-US" dirty="0" smtClean="0"/>
              <a:t>Adequate training of volunteers, including familiarizing volunteers with applicable laws, board policies, administrative  procedures and school rules. </a:t>
            </a:r>
          </a:p>
          <a:p>
            <a:endParaRPr lang="en-US" dirty="0"/>
          </a:p>
        </p:txBody>
      </p:sp>
      <p:sp>
        <p:nvSpPr>
          <p:cNvPr id="3" name="Title 2"/>
          <p:cNvSpPr>
            <a:spLocks noGrp="1"/>
          </p:cNvSpPr>
          <p:nvPr>
            <p:ph type="title"/>
          </p:nvPr>
        </p:nvSpPr>
        <p:spPr/>
        <p:txBody>
          <a:bodyPr>
            <a:normAutofit fontScale="90000"/>
          </a:bodyPr>
          <a:lstStyle/>
          <a:p>
            <a:r>
              <a:rPr lang="en-US" dirty="0" smtClean="0"/>
              <a:t>Gaston County Schools District Policy Code: 5010 for Volunteers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lumMod val="75000"/>
              </a:schemeClr>
            </a:solidFill>
          </a:ln>
        </p:spPr>
        <p:txBody>
          <a:bodyPr>
            <a:normAutofit lnSpcReduction="10000"/>
          </a:bodyPr>
          <a:lstStyle/>
          <a:p>
            <a:endParaRPr lang="en-US" dirty="0" smtClean="0"/>
          </a:p>
          <a:p>
            <a:r>
              <a:rPr lang="en-US" dirty="0" smtClean="0"/>
              <a:t>Sexual Harassment by employees, students and non employees including volunteers and visitors, should be reported to a school official (principal/administrator). </a:t>
            </a:r>
          </a:p>
          <a:p>
            <a:endParaRPr lang="en-US" dirty="0" smtClean="0"/>
          </a:p>
          <a:p>
            <a:r>
              <a:rPr lang="en-US" dirty="0" smtClean="0"/>
              <a:t>The school district has a Title IX coordinator that may also receive reports or concerns. </a:t>
            </a:r>
          </a:p>
          <a:p>
            <a:pPr marL="109728" indent="0">
              <a:buNone/>
            </a:pPr>
            <a:endParaRPr lang="en-US" sz="2000" dirty="0"/>
          </a:p>
          <a:p>
            <a:pPr marL="109728" indent="0">
              <a:buNone/>
            </a:pPr>
            <a:r>
              <a:rPr lang="en-US" sz="2000" dirty="0" smtClean="0"/>
              <a:t>      website : </a:t>
            </a:r>
            <a:r>
              <a:rPr lang="en-US" sz="2000" i="1" dirty="0" smtClean="0">
                <a:solidFill>
                  <a:schemeClr val="accent4"/>
                </a:solidFill>
              </a:rPr>
              <a:t>www.gaston.k12.nc.us/Page/8992</a:t>
            </a:r>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Reporting Sexual Harassment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 positively for the good of the school.</a:t>
            </a:r>
          </a:p>
          <a:p>
            <a:endParaRPr lang="en-US" dirty="0" smtClean="0"/>
          </a:p>
          <a:p>
            <a:r>
              <a:rPr lang="en-US" dirty="0" smtClean="0"/>
              <a:t>Praise and encourage students.</a:t>
            </a:r>
          </a:p>
          <a:p>
            <a:endParaRPr lang="en-US" dirty="0" smtClean="0"/>
          </a:p>
          <a:p>
            <a:r>
              <a:rPr lang="en-US" dirty="0" smtClean="0"/>
              <a:t>Keep student work and information confidential.</a:t>
            </a:r>
          </a:p>
          <a:p>
            <a:pPr>
              <a:buNone/>
            </a:pPr>
            <a:endParaRPr lang="en-US" dirty="0" smtClean="0"/>
          </a:p>
          <a:p>
            <a:r>
              <a:rPr lang="en-US" dirty="0" smtClean="0"/>
              <a:t>Show consideration of the teacher’s time.</a:t>
            </a:r>
          </a:p>
          <a:p>
            <a:pPr>
              <a:buNone/>
            </a:pPr>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fontScale="90000"/>
          </a:bodyPr>
          <a:lstStyle/>
          <a:p>
            <a:r>
              <a:rPr lang="en-US" dirty="0" smtClean="0"/>
              <a:t>Remember…Volunteers Do: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Make comments harmful to the reputation of any pupil, professional or other volunteer.</a:t>
            </a:r>
          </a:p>
          <a:p>
            <a:endParaRPr lang="en-US" dirty="0" smtClean="0"/>
          </a:p>
          <a:p>
            <a:r>
              <a:rPr lang="en-US" dirty="0" smtClean="0"/>
              <a:t>Get physical with a child.</a:t>
            </a:r>
          </a:p>
          <a:p>
            <a:endParaRPr lang="en-US" dirty="0" smtClean="0"/>
          </a:p>
          <a:p>
            <a:r>
              <a:rPr lang="en-US" dirty="0" smtClean="0"/>
              <a:t> Violate confidentiality by  passing on information to the community.</a:t>
            </a:r>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Volunteers Don’t….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Do I have to submit a new application each year?</a:t>
            </a:r>
          </a:p>
          <a:p>
            <a:pPr>
              <a:buNone/>
            </a:pPr>
            <a:r>
              <a:rPr lang="en-US" dirty="0" smtClean="0"/>
              <a:t>    </a:t>
            </a:r>
            <a:r>
              <a:rPr lang="en-US" sz="2000" i="1" dirty="0" smtClean="0">
                <a:solidFill>
                  <a:srgbClr val="FF0000"/>
                </a:solidFill>
              </a:rPr>
              <a:t>No, once you submit an on line application you do not need to resubmit.  You will “REACTIVATE” your application at the beginning of a new school year by logging in with your login and password, review and update any information (add or delete schools) and click submit. </a:t>
            </a:r>
          </a:p>
          <a:p>
            <a:pPr>
              <a:buNone/>
            </a:pPr>
            <a:r>
              <a:rPr lang="en-US" dirty="0" smtClean="0"/>
              <a:t>Do I need to attend an Orientation every year?</a:t>
            </a:r>
          </a:p>
          <a:p>
            <a:pPr>
              <a:buNone/>
            </a:pPr>
            <a:r>
              <a:rPr lang="en-US" dirty="0" smtClean="0"/>
              <a:t>    </a:t>
            </a:r>
            <a:r>
              <a:rPr lang="en-US" sz="2000" i="1" dirty="0" smtClean="0">
                <a:solidFill>
                  <a:srgbClr val="FF0000"/>
                </a:solidFill>
              </a:rPr>
              <a:t>No, the date you attended orientation is put on your application for the future. No additional session is needed.</a:t>
            </a:r>
            <a:endParaRPr lang="en-US" sz="2000" i="1" dirty="0">
              <a:solidFill>
                <a:srgbClr val="FF0000"/>
              </a:solidFill>
            </a:endParaRPr>
          </a:p>
        </p:txBody>
      </p:sp>
      <p:sp>
        <p:nvSpPr>
          <p:cNvPr id="3" name="Title 2"/>
          <p:cNvSpPr>
            <a:spLocks noGrp="1"/>
          </p:cNvSpPr>
          <p:nvPr>
            <p:ph type="title"/>
          </p:nvPr>
        </p:nvSpPr>
        <p:spPr>
          <a:xfrm>
            <a:off x="457200" y="274638"/>
            <a:ext cx="8229600" cy="1401762"/>
          </a:xfrm>
        </p:spPr>
        <p:txBody>
          <a:bodyPr>
            <a:normAutofit/>
          </a:bodyPr>
          <a:lstStyle/>
          <a:p>
            <a:pPr algn="ctr"/>
            <a:r>
              <a:rPr lang="en-US" dirty="0" smtClean="0"/>
              <a:t>Frequently Asked Questions</a:t>
            </a:r>
            <a:br>
              <a:rPr lang="en-US" dirty="0" smtClean="0"/>
            </a:b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Now that I have completed </a:t>
            </a:r>
            <a:r>
              <a:rPr lang="en-US" dirty="0"/>
              <a:t>o</a:t>
            </a:r>
            <a:r>
              <a:rPr lang="en-US" dirty="0" smtClean="0"/>
              <a:t>rientation when can I begin volunteering?</a:t>
            </a:r>
          </a:p>
          <a:p>
            <a:pPr>
              <a:buNone/>
            </a:pPr>
            <a:r>
              <a:rPr lang="en-US" dirty="0" smtClean="0"/>
              <a:t>   </a:t>
            </a:r>
            <a:r>
              <a:rPr lang="en-US" sz="2000" i="1" dirty="0" smtClean="0">
                <a:solidFill>
                  <a:srgbClr val="FF0000"/>
                </a:solidFill>
              </a:rPr>
              <a:t>Volunteer assignments are made at the school level.  Contact the school(s) where you plan to serve to discuss your volunteer schedule. </a:t>
            </a:r>
          </a:p>
          <a:p>
            <a:pPr>
              <a:buNone/>
            </a:pPr>
            <a:endParaRPr lang="en-US" sz="2000" i="1" dirty="0" smtClean="0">
              <a:solidFill>
                <a:srgbClr val="FF0000"/>
              </a:solidFill>
            </a:endParaRPr>
          </a:p>
          <a:p>
            <a:r>
              <a:rPr lang="en-US" sz="2800" dirty="0" smtClean="0"/>
              <a:t>I chose more than one school to volunteer at but only received an email from one saying I am approved. Will I be able to volunteer at the other schools?</a:t>
            </a:r>
          </a:p>
          <a:p>
            <a:pPr>
              <a:buNone/>
            </a:pPr>
            <a:r>
              <a:rPr lang="en-US" sz="2800" dirty="0" smtClean="0"/>
              <a:t>    </a:t>
            </a:r>
            <a:r>
              <a:rPr lang="en-US" sz="2000" i="1" dirty="0" smtClean="0">
                <a:solidFill>
                  <a:srgbClr val="FF0000"/>
                </a:solidFill>
              </a:rPr>
              <a:t>Each school principal accepts and reviews applications for their school. This is done at different times depending on the principals schedule. If you are notified of approval at one school, additional school notification should follow . </a:t>
            </a:r>
            <a:endParaRPr lang="en-US" sz="2800" dirty="0"/>
          </a:p>
        </p:txBody>
      </p:sp>
      <p:sp>
        <p:nvSpPr>
          <p:cNvPr id="3" name="Title 2"/>
          <p:cNvSpPr>
            <a:spLocks noGrp="1"/>
          </p:cNvSpPr>
          <p:nvPr>
            <p:ph type="title"/>
          </p:nvPr>
        </p:nvSpPr>
        <p:spPr/>
        <p:txBody>
          <a:bodyPr>
            <a:normAutofit fontScale="90000"/>
          </a:bodyPr>
          <a:lstStyle/>
          <a:p>
            <a:pPr algn="ctr"/>
            <a:r>
              <a:rPr lang="en-US" dirty="0" smtClean="0"/>
              <a:t>More FAQ</a:t>
            </a:r>
            <a:br>
              <a:rPr lang="en-US" dirty="0" smtClean="0"/>
            </a:b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Volunteers are an important resource to our school district.</a:t>
            </a:r>
          </a:p>
          <a:p>
            <a:r>
              <a:rPr lang="en-US" dirty="0" smtClean="0"/>
              <a:t>Your conscientious gift of time can make a difference for students, teachers and our school system.</a:t>
            </a:r>
          </a:p>
          <a:p>
            <a:r>
              <a:rPr lang="en-US" dirty="0" smtClean="0"/>
              <a:t>Volunteerism is an honorable and cherished contribution to our society.</a:t>
            </a:r>
          </a:p>
          <a:p>
            <a:endParaRPr lang="en-US" dirty="0" smtClean="0"/>
          </a:p>
        </p:txBody>
      </p:sp>
      <p:sp>
        <p:nvSpPr>
          <p:cNvPr id="3" name="Title 2"/>
          <p:cNvSpPr>
            <a:spLocks noGrp="1"/>
          </p:cNvSpPr>
          <p:nvPr>
            <p:ph type="title"/>
          </p:nvPr>
        </p:nvSpPr>
        <p:spPr/>
        <p:txBody>
          <a:bodyPr/>
          <a:lstStyle/>
          <a:p>
            <a:endParaRPr lang="en-US" dirty="0"/>
          </a:p>
        </p:txBody>
      </p:sp>
      <p:pic>
        <p:nvPicPr>
          <p:cNvPr id="3076" name="Picture 4" descr="C:\Documents and Settings\administrator\Local Settings\Temporary Internet Files\Content.IE5\U196INH0\MP900408928[1].jpg"/>
          <p:cNvPicPr>
            <a:picLocks noChangeAspect="1" noChangeArrowheads="1"/>
          </p:cNvPicPr>
          <p:nvPr/>
        </p:nvPicPr>
        <p:blipFill>
          <a:blip r:embed="rId2" cstate="print"/>
          <a:srcRect/>
          <a:stretch>
            <a:fillRect/>
          </a:stretch>
        </p:blipFill>
        <p:spPr bwMode="auto">
          <a:xfrm>
            <a:off x="457200" y="304800"/>
            <a:ext cx="1676400" cy="1676400"/>
          </a:xfrm>
          <a:prstGeom prst="rect">
            <a:avLst/>
          </a:prstGeom>
          <a:noFill/>
        </p:spPr>
      </p:pic>
      <p:pic>
        <p:nvPicPr>
          <p:cNvPr id="3078" name="Picture 6" descr="C:\Documents and Settings\administrator\Local Settings\Temporary Internet Files\Content.IE5\4PQJG92Z\MP900439411[1].jpg"/>
          <p:cNvPicPr>
            <a:picLocks noChangeAspect="1" noChangeArrowheads="1"/>
          </p:cNvPicPr>
          <p:nvPr/>
        </p:nvPicPr>
        <p:blipFill>
          <a:blip r:embed="rId3" cstate="print"/>
          <a:srcRect/>
          <a:stretch>
            <a:fillRect/>
          </a:stretch>
        </p:blipFill>
        <p:spPr bwMode="auto">
          <a:xfrm>
            <a:off x="5410200" y="228600"/>
            <a:ext cx="1771650" cy="1828800"/>
          </a:xfrm>
          <a:prstGeom prst="rect">
            <a:avLst/>
          </a:prstGeom>
          <a:noFill/>
        </p:spPr>
      </p:pic>
      <p:pic>
        <p:nvPicPr>
          <p:cNvPr id="3081" name="Picture 9" descr="C:\Documents and Settings\administrator\Local Settings\Temporary Internet Files\Content.IE5\IX61SKHZ\MP900430642[1].jpg"/>
          <p:cNvPicPr>
            <a:picLocks noChangeAspect="1" noChangeArrowheads="1"/>
          </p:cNvPicPr>
          <p:nvPr/>
        </p:nvPicPr>
        <p:blipFill>
          <a:blip r:embed="rId4" cstate="print"/>
          <a:srcRect/>
          <a:stretch>
            <a:fillRect/>
          </a:stretch>
        </p:blipFill>
        <p:spPr bwMode="auto">
          <a:xfrm>
            <a:off x="6096000" y="5181600"/>
            <a:ext cx="2819400" cy="1447800"/>
          </a:xfrm>
          <a:prstGeom prst="rect">
            <a:avLst/>
          </a:prstGeom>
          <a:noFill/>
        </p:spPr>
      </p:pic>
      <p:pic>
        <p:nvPicPr>
          <p:cNvPr id="3082" name="Picture 10" descr="C:\Documents and Settings\administrator\Local Settings\Temporary Internet Files\Content.IE5\OPUJKXUF\MP900411840[1].jpg"/>
          <p:cNvPicPr>
            <a:picLocks noChangeAspect="1" noChangeArrowheads="1"/>
          </p:cNvPicPr>
          <p:nvPr/>
        </p:nvPicPr>
        <p:blipFill>
          <a:blip r:embed="rId5" cstate="print"/>
          <a:srcRect/>
          <a:stretch>
            <a:fillRect/>
          </a:stretch>
        </p:blipFill>
        <p:spPr bwMode="auto">
          <a:xfrm>
            <a:off x="2133600" y="228600"/>
            <a:ext cx="3276600" cy="1844040"/>
          </a:xfrm>
          <a:prstGeom prst="rect">
            <a:avLst/>
          </a:prstGeom>
          <a:noFill/>
        </p:spPr>
      </p:pic>
      <p:pic>
        <p:nvPicPr>
          <p:cNvPr id="3085" name="Picture 13" descr="C:\Documents and Settings\administrator\Local Settings\Temporary Internet Files\Content.IE5\U196INH0\MP900439424[1].jpg"/>
          <p:cNvPicPr>
            <a:picLocks noChangeAspect="1" noChangeArrowheads="1"/>
          </p:cNvPicPr>
          <p:nvPr/>
        </p:nvPicPr>
        <p:blipFill>
          <a:blip r:embed="rId6" cstate="print"/>
          <a:srcRect/>
          <a:stretch>
            <a:fillRect/>
          </a:stretch>
        </p:blipFill>
        <p:spPr bwMode="auto">
          <a:xfrm>
            <a:off x="7010400" y="228600"/>
            <a:ext cx="2133600" cy="18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marL="109728" indent="0">
              <a:buNone/>
            </a:pPr>
            <a:endParaRPr lang="en-US" dirty="0"/>
          </a:p>
          <a:p>
            <a:pPr marL="109728" indent="0">
              <a:buNone/>
            </a:pPr>
            <a:r>
              <a:rPr lang="en-US" sz="2000" dirty="0" smtClean="0"/>
              <a:t>Email: </a:t>
            </a:r>
            <a:r>
              <a:rPr lang="en-US" sz="2000" i="1" dirty="0" smtClean="0">
                <a:solidFill>
                  <a:schemeClr val="accent4"/>
                </a:solidFill>
                <a:hlinkClick r:id="rId2"/>
              </a:rPr>
              <a:t>businesspartnerships@gaston.k12.nc.us</a:t>
            </a:r>
            <a:endParaRPr lang="en-US" sz="2000" i="1" dirty="0" smtClean="0">
              <a:solidFill>
                <a:schemeClr val="accent4"/>
              </a:solidFill>
            </a:endParaRPr>
          </a:p>
          <a:p>
            <a:r>
              <a:rPr lang="en-US" i="1" u="sng" dirty="0" smtClean="0">
                <a:solidFill>
                  <a:schemeClr val="accent4"/>
                </a:solidFill>
              </a:rPr>
              <a:t>Include:</a:t>
            </a:r>
            <a:endParaRPr lang="en-US" i="1" u="sng" dirty="0">
              <a:solidFill>
                <a:schemeClr val="accent4"/>
              </a:solidFill>
            </a:endParaRPr>
          </a:p>
          <a:p>
            <a:r>
              <a:rPr lang="en-US" sz="2000" i="1" dirty="0">
                <a:solidFill>
                  <a:schemeClr val="accent4"/>
                </a:solidFill>
              </a:rPr>
              <a:t>1</a:t>
            </a:r>
            <a:r>
              <a:rPr lang="en-US" sz="2000" i="1" dirty="0" smtClean="0">
                <a:solidFill>
                  <a:schemeClr val="accent4"/>
                </a:solidFill>
              </a:rPr>
              <a:t>.  Your </a:t>
            </a:r>
            <a:r>
              <a:rPr lang="en-US" sz="2000" i="1" u="sng" dirty="0" smtClean="0">
                <a:solidFill>
                  <a:schemeClr val="accent4"/>
                </a:solidFill>
              </a:rPr>
              <a:t>NAME</a:t>
            </a:r>
            <a:r>
              <a:rPr lang="en-US" sz="2000" i="1" dirty="0" smtClean="0">
                <a:solidFill>
                  <a:schemeClr val="accent4"/>
                </a:solidFill>
              </a:rPr>
              <a:t> as it appears on your application </a:t>
            </a:r>
          </a:p>
          <a:p>
            <a:r>
              <a:rPr lang="en-US" sz="2000" i="1" dirty="0">
                <a:solidFill>
                  <a:schemeClr val="accent4"/>
                </a:solidFill>
              </a:rPr>
              <a:t>2</a:t>
            </a:r>
            <a:r>
              <a:rPr lang="en-US" sz="2000" i="1" dirty="0" smtClean="0">
                <a:solidFill>
                  <a:schemeClr val="accent4"/>
                </a:solidFill>
              </a:rPr>
              <a:t>. The date you reviewed the power point </a:t>
            </a:r>
          </a:p>
          <a:p>
            <a:r>
              <a:rPr lang="en-US" sz="2000" i="1" u="sng" dirty="0">
                <a:solidFill>
                  <a:schemeClr val="accent4"/>
                </a:solidFill>
              </a:rPr>
              <a:t>3</a:t>
            </a:r>
            <a:r>
              <a:rPr lang="en-US" sz="2000" i="1" u="sng" dirty="0" smtClean="0">
                <a:solidFill>
                  <a:schemeClr val="accent4"/>
                </a:solidFill>
              </a:rPr>
              <a:t>.Include the following statement </a:t>
            </a:r>
            <a:r>
              <a:rPr lang="en-US" sz="2000" i="1" dirty="0" smtClean="0">
                <a:solidFill>
                  <a:schemeClr val="accent4"/>
                </a:solidFill>
              </a:rPr>
              <a:t>:</a:t>
            </a:r>
          </a:p>
          <a:p>
            <a:pPr marL="109728" indent="0" algn="ctr">
              <a:buNone/>
            </a:pPr>
            <a:r>
              <a:rPr lang="en-US" sz="2000" i="1" dirty="0" smtClean="0">
                <a:solidFill>
                  <a:schemeClr val="accent4"/>
                </a:solidFill>
              </a:rPr>
              <a:t>“I  have completed an online orientation and agree to abide by the Code of Conduct for Gaston County Schools as stated in this power point” </a:t>
            </a:r>
          </a:p>
          <a:p>
            <a:r>
              <a:rPr lang="en-US" sz="2000" i="1" dirty="0">
                <a:solidFill>
                  <a:schemeClr val="accent4"/>
                </a:solidFill>
              </a:rPr>
              <a:t>4</a:t>
            </a:r>
            <a:r>
              <a:rPr lang="en-US" sz="2000" i="1" dirty="0" smtClean="0">
                <a:solidFill>
                  <a:schemeClr val="accent4"/>
                </a:solidFill>
              </a:rPr>
              <a:t>. Add your initials to the </a:t>
            </a:r>
            <a:r>
              <a:rPr lang="en-US" sz="2000" i="1" dirty="0">
                <a:solidFill>
                  <a:schemeClr val="accent4"/>
                </a:solidFill>
              </a:rPr>
              <a:t>s</a:t>
            </a:r>
            <a:r>
              <a:rPr lang="en-US" sz="2000" i="1" dirty="0" smtClean="0">
                <a:solidFill>
                  <a:schemeClr val="accent4"/>
                </a:solidFill>
              </a:rPr>
              <a:t>tatement. </a:t>
            </a:r>
          </a:p>
          <a:p>
            <a:endParaRPr lang="en-US" sz="2000" i="1" dirty="0">
              <a:solidFill>
                <a:schemeClr val="accent4"/>
              </a:solidFill>
            </a:endParaRPr>
          </a:p>
          <a:p>
            <a:pPr algn="ctr"/>
            <a:r>
              <a:rPr lang="en-US" sz="2000" i="1" dirty="0" smtClean="0">
                <a:solidFill>
                  <a:schemeClr val="accent4"/>
                </a:solidFill>
              </a:rPr>
              <a:t>Call 704-866-6329 if you have questions</a:t>
            </a:r>
            <a:endParaRPr lang="en-US" sz="2000" i="1" dirty="0">
              <a:solidFill>
                <a:schemeClr val="accent4"/>
              </a:solidFill>
            </a:endParaRPr>
          </a:p>
        </p:txBody>
      </p:sp>
      <p:sp>
        <p:nvSpPr>
          <p:cNvPr id="3" name="Title 2"/>
          <p:cNvSpPr>
            <a:spLocks noGrp="1"/>
          </p:cNvSpPr>
          <p:nvPr>
            <p:ph type="title"/>
          </p:nvPr>
        </p:nvSpPr>
        <p:spPr/>
        <p:txBody>
          <a:bodyPr>
            <a:normAutofit fontScale="90000"/>
          </a:bodyPr>
          <a:lstStyle/>
          <a:p>
            <a:pPr algn="ctr"/>
            <a:r>
              <a:rPr lang="en-US" dirty="0" smtClean="0"/>
              <a:t>Directions to complete online orientation:</a:t>
            </a:r>
            <a:endParaRPr lang="en-US" dirty="0"/>
          </a:p>
        </p:txBody>
      </p:sp>
    </p:spTree>
    <p:extLst>
      <p:ext uri="{BB962C8B-B14F-4D97-AF65-F5344CB8AC3E}">
        <p14:creationId xmlns:p14="http://schemas.microsoft.com/office/powerpoint/2010/main" val="2788999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4400" dirty="0" smtClean="0"/>
          </a:p>
          <a:p>
            <a:pPr algn="ctr">
              <a:buNone/>
            </a:pPr>
            <a:r>
              <a:rPr lang="en-US" sz="4400" b="1" dirty="0" smtClean="0"/>
              <a:t>THANK YOU</a:t>
            </a:r>
          </a:p>
          <a:p>
            <a:pPr algn="ctr">
              <a:buNone/>
            </a:pPr>
            <a:r>
              <a:rPr lang="en-US" sz="4400" b="1" dirty="0" smtClean="0"/>
              <a:t>FOR YOUR INTEREST AND SUPPORT OF GASTON COUNTY SCHOOLS!!</a:t>
            </a:r>
            <a:endParaRPr lang="en-US" sz="4400" b="1"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logo-color2.jpg"/>
          <p:cNvPicPr>
            <a:picLocks noChangeAspect="1"/>
          </p:cNvPicPr>
          <p:nvPr/>
        </p:nvPicPr>
        <p:blipFill>
          <a:blip r:embed="rId2" cstate="print"/>
          <a:stretch>
            <a:fillRect/>
          </a:stretch>
        </p:blipFill>
        <p:spPr>
          <a:xfrm>
            <a:off x="1066800" y="0"/>
            <a:ext cx="1734312" cy="21153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600" b="1" i="1" dirty="0" smtClean="0"/>
          </a:p>
          <a:p>
            <a:endParaRPr lang="en-US" sz="3600" b="1" i="1" dirty="0" smtClean="0"/>
          </a:p>
          <a:p>
            <a:r>
              <a:rPr lang="en-US" sz="3600" b="1" i="1" dirty="0" smtClean="0"/>
              <a:t>Gaston County Schools welcomes</a:t>
            </a:r>
          </a:p>
          <a:p>
            <a:pPr>
              <a:buNone/>
            </a:pPr>
            <a:r>
              <a:rPr lang="en-US" sz="3600" b="1" i="1" dirty="0" smtClean="0"/>
              <a:t>  parents and patrons to volunteer and become involved in supporting students, teachers and public education.</a:t>
            </a:r>
          </a:p>
          <a:p>
            <a:endParaRPr lang="en-US" dirty="0"/>
          </a:p>
        </p:txBody>
      </p:sp>
      <p:sp>
        <p:nvSpPr>
          <p:cNvPr id="3" name="Title 2"/>
          <p:cNvSpPr>
            <a:spLocks noGrp="1"/>
          </p:cNvSpPr>
          <p:nvPr>
            <p:ph type="title"/>
          </p:nvPr>
        </p:nvSpPr>
        <p:spPr/>
        <p:txBody>
          <a:bodyPr>
            <a:normAutofit/>
          </a:bodyPr>
          <a:lstStyle/>
          <a:p>
            <a:endParaRPr lang="en-US" dirty="0"/>
          </a:p>
        </p:txBody>
      </p:sp>
      <p:pic>
        <p:nvPicPr>
          <p:cNvPr id="1026" name="Picture 2" descr="C:\Documents and Settings\administrator\Local Settings\Temporary Internet Files\Content.IE5\4PQJG92Z\MP900178828[1].jpg"/>
          <p:cNvPicPr>
            <a:picLocks noChangeAspect="1" noChangeArrowheads="1"/>
          </p:cNvPicPr>
          <p:nvPr/>
        </p:nvPicPr>
        <p:blipFill>
          <a:blip r:embed="rId2" cstate="print"/>
          <a:srcRect/>
          <a:stretch>
            <a:fillRect/>
          </a:stretch>
        </p:blipFill>
        <p:spPr bwMode="auto">
          <a:xfrm>
            <a:off x="228600" y="228600"/>
            <a:ext cx="2590800" cy="1718564"/>
          </a:xfrm>
          <a:prstGeom prst="rect">
            <a:avLst/>
          </a:prstGeom>
          <a:noFill/>
        </p:spPr>
      </p:pic>
      <p:pic>
        <p:nvPicPr>
          <p:cNvPr id="1030" name="Picture 6" descr="C:\Documents and Settings\administrator\Local Settings\Temporary Internet Files\Content.IE5\OPUJKXUF\MP900316861[1].jpg"/>
          <p:cNvPicPr>
            <a:picLocks noChangeAspect="1" noChangeArrowheads="1"/>
          </p:cNvPicPr>
          <p:nvPr/>
        </p:nvPicPr>
        <p:blipFill>
          <a:blip r:embed="rId3" cstate="print"/>
          <a:srcRect/>
          <a:stretch>
            <a:fillRect/>
          </a:stretch>
        </p:blipFill>
        <p:spPr bwMode="auto">
          <a:xfrm>
            <a:off x="5791200" y="1143000"/>
            <a:ext cx="2057400" cy="1103630"/>
          </a:xfrm>
          <a:prstGeom prst="rect">
            <a:avLst/>
          </a:prstGeom>
          <a:noFill/>
        </p:spPr>
      </p:pic>
      <p:pic>
        <p:nvPicPr>
          <p:cNvPr id="1036" name="Picture 12" descr="C:\Documents and Settings\administrator\Local Settings\Temporary Internet Files\Content.IE5\S6YV7CQK\MP900448563[1].jpg"/>
          <p:cNvPicPr>
            <a:picLocks noChangeAspect="1" noChangeArrowheads="1"/>
          </p:cNvPicPr>
          <p:nvPr/>
        </p:nvPicPr>
        <p:blipFill>
          <a:blip r:embed="rId4" cstate="print"/>
          <a:srcRect/>
          <a:stretch>
            <a:fillRect/>
          </a:stretch>
        </p:blipFill>
        <p:spPr bwMode="auto">
          <a:xfrm>
            <a:off x="7696200" y="228600"/>
            <a:ext cx="1219200" cy="1981200"/>
          </a:xfrm>
          <a:prstGeom prst="rect">
            <a:avLst/>
          </a:prstGeom>
          <a:noFill/>
        </p:spPr>
      </p:pic>
      <p:pic>
        <p:nvPicPr>
          <p:cNvPr id="1038" name="Picture 14" descr="C:\Documents and Settings\administrator\Local Settings\Temporary Internet Files\Content.IE5\U196INH0\MP900401572[1].jpg"/>
          <p:cNvPicPr>
            <a:picLocks noChangeAspect="1" noChangeArrowheads="1"/>
          </p:cNvPicPr>
          <p:nvPr/>
        </p:nvPicPr>
        <p:blipFill>
          <a:blip r:embed="rId5" cstate="print"/>
          <a:srcRect/>
          <a:stretch>
            <a:fillRect/>
          </a:stretch>
        </p:blipFill>
        <p:spPr bwMode="auto">
          <a:xfrm>
            <a:off x="5791200" y="228600"/>
            <a:ext cx="1981200" cy="990600"/>
          </a:xfrm>
          <a:prstGeom prst="rect">
            <a:avLst/>
          </a:prstGeom>
          <a:noFill/>
        </p:spPr>
      </p:pic>
      <p:pic>
        <p:nvPicPr>
          <p:cNvPr id="1039" name="Picture 15" descr="C:\Documents and Settings\administrator\Local Settings\Temporary Internet Files\Content.IE5\OPUJKXUF\MP900284960[1].jpg"/>
          <p:cNvPicPr>
            <a:picLocks noChangeAspect="1" noChangeArrowheads="1"/>
          </p:cNvPicPr>
          <p:nvPr/>
        </p:nvPicPr>
        <p:blipFill>
          <a:blip r:embed="rId6" cstate="print"/>
          <a:srcRect/>
          <a:stretch>
            <a:fillRect/>
          </a:stretch>
        </p:blipFill>
        <p:spPr bwMode="auto">
          <a:xfrm>
            <a:off x="6324600" y="5029200"/>
            <a:ext cx="2362200" cy="1555115"/>
          </a:xfrm>
          <a:prstGeom prst="rect">
            <a:avLst/>
          </a:prstGeom>
          <a:noFill/>
        </p:spPr>
      </p:pic>
      <p:pic>
        <p:nvPicPr>
          <p:cNvPr id="1040" name="Picture 16" descr="C:\Documents and Settings\administrator\Local Settings\Temporary Internet Files\Content.IE5\4PQJG92Z\MP900411843[1].jpg"/>
          <p:cNvPicPr>
            <a:picLocks noChangeAspect="1" noChangeArrowheads="1"/>
          </p:cNvPicPr>
          <p:nvPr/>
        </p:nvPicPr>
        <p:blipFill>
          <a:blip r:embed="rId7" cstate="print"/>
          <a:srcRect/>
          <a:stretch>
            <a:fillRect/>
          </a:stretch>
        </p:blipFill>
        <p:spPr bwMode="auto">
          <a:xfrm>
            <a:off x="2819400" y="228600"/>
            <a:ext cx="2971800" cy="1675745"/>
          </a:xfrm>
          <a:prstGeom prst="rect">
            <a:avLst/>
          </a:prstGeom>
          <a:noFill/>
        </p:spPr>
      </p:pic>
      <p:pic>
        <p:nvPicPr>
          <p:cNvPr id="1043" name="Picture 19" descr="C:\Documents and Settings\administrator\Local Settings\Temporary Internet Files\Content.IE5\U196INH0\MP900381362[1].jpg"/>
          <p:cNvPicPr>
            <a:picLocks noChangeAspect="1" noChangeArrowheads="1"/>
          </p:cNvPicPr>
          <p:nvPr/>
        </p:nvPicPr>
        <p:blipFill>
          <a:blip r:embed="rId8" cstate="print"/>
          <a:srcRect/>
          <a:stretch>
            <a:fillRect/>
          </a:stretch>
        </p:blipFill>
        <p:spPr bwMode="auto">
          <a:xfrm>
            <a:off x="5257800" y="5029200"/>
            <a:ext cx="106680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hlinkClick r:id="rId2"/>
            </a:endParaRPr>
          </a:p>
          <a:p>
            <a:pPr marL="109728" indent="0" algn="ctr">
              <a:buNone/>
            </a:pPr>
            <a:r>
              <a:rPr lang="en-US" i="1" dirty="0" smtClean="0">
                <a:solidFill>
                  <a:schemeClr val="accent4"/>
                </a:solidFill>
                <a:hlinkClick r:id="rId2"/>
              </a:rPr>
              <a:t>www.gastonschoolvolunteers.com</a:t>
            </a:r>
            <a:r>
              <a:rPr lang="en-US" i="1" dirty="0" smtClean="0">
                <a:solidFill>
                  <a:schemeClr val="accent4"/>
                </a:solidFill>
              </a:rPr>
              <a:t>   </a:t>
            </a:r>
          </a:p>
          <a:p>
            <a:pPr marL="109728" indent="0">
              <a:buNone/>
            </a:pPr>
            <a:r>
              <a:rPr lang="en-US" i="1" dirty="0" smtClean="0">
                <a:solidFill>
                  <a:schemeClr val="accent4">
                    <a:lumMod val="60000"/>
                    <a:lumOff val="40000"/>
                  </a:schemeClr>
                </a:solidFill>
              </a:rPr>
              <a:t>                             </a:t>
            </a:r>
            <a:r>
              <a:rPr lang="en-US" sz="2400" i="1" dirty="0" smtClean="0"/>
              <a:t>OR</a:t>
            </a:r>
          </a:p>
          <a:p>
            <a:pPr marL="109728" indent="0">
              <a:buNone/>
            </a:pPr>
            <a:r>
              <a:rPr lang="en-US" i="1" dirty="0" smtClean="0"/>
              <a:t>Go to the Gaston County Schools Website and click on the “Volunteers” Icon - </a:t>
            </a:r>
          </a:p>
          <a:p>
            <a:pPr marL="109728" indent="0">
              <a:buNone/>
            </a:pPr>
            <a:r>
              <a:rPr lang="en-US" i="1" dirty="0"/>
              <a:t> </a:t>
            </a:r>
            <a:r>
              <a:rPr lang="en-US" i="1" dirty="0" smtClean="0"/>
              <a:t>                                  </a:t>
            </a:r>
            <a:r>
              <a:rPr lang="en-US" sz="2000" i="1" dirty="0" smtClean="0"/>
              <a:t>Bottom of page (third from right )</a:t>
            </a:r>
            <a:endParaRPr lang="en-US" sz="2000" i="1" dirty="0"/>
          </a:p>
        </p:txBody>
      </p:sp>
      <p:sp>
        <p:nvSpPr>
          <p:cNvPr id="3" name="Title 2"/>
          <p:cNvSpPr>
            <a:spLocks noGrp="1"/>
          </p:cNvSpPr>
          <p:nvPr>
            <p:ph type="title"/>
          </p:nvPr>
        </p:nvSpPr>
        <p:spPr/>
        <p:txBody>
          <a:bodyPr>
            <a:normAutofit fontScale="90000"/>
          </a:bodyPr>
          <a:lstStyle/>
          <a:p>
            <a:r>
              <a:rPr lang="en-US" dirty="0" smtClean="0"/>
              <a:t>   Make sure you have submitted your volunteer application on line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14800"/>
            <a:ext cx="3657600" cy="2743200"/>
          </a:xfrm>
          <a:prstGeom prst="rect">
            <a:avLst/>
          </a:prstGeom>
        </p:spPr>
      </p:pic>
    </p:spTree>
    <p:extLst>
      <p:ext uri="{BB962C8B-B14F-4D97-AF65-F5344CB8AC3E}">
        <p14:creationId xmlns:p14="http://schemas.microsoft.com/office/powerpoint/2010/main" val="1744310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view of the one page </a:t>
            </a:r>
            <a:r>
              <a:rPr lang="en-US" dirty="0"/>
              <a:t>a</a:t>
            </a:r>
            <a:r>
              <a:rPr lang="en-US" dirty="0" smtClean="0"/>
              <a:t>pplication</a:t>
            </a:r>
            <a:endParaRPr lang="en-US" dirty="0"/>
          </a:p>
        </p:txBody>
      </p:sp>
      <p:pic>
        <p:nvPicPr>
          <p:cNvPr id="4" name="Shape 161"/>
          <p:cNvPicPr preferRelativeResize="0">
            <a:picLocks noGrp="1"/>
          </p:cNvPicPr>
          <p:nvPr>
            <p:ph idx="1"/>
          </p:nvPr>
        </p:nvPicPr>
        <p:blipFill>
          <a:blip r:embed="rId2">
            <a:alphaModFix/>
          </a:blip>
          <a:stretch>
            <a:fillRect/>
          </a:stretch>
        </p:blipFill>
        <p:spPr>
          <a:xfrm>
            <a:off x="2386079" y="1481138"/>
            <a:ext cx="4371842" cy="4525962"/>
          </a:xfrm>
          <a:prstGeom prst="rect">
            <a:avLst/>
          </a:prstGeom>
          <a:noFill/>
          <a:ln w="19050" cap="flat" cmpd="sng">
            <a:solidFill>
              <a:srgbClr val="666666"/>
            </a:solidFill>
            <a:prstDash val="solid"/>
            <a:round/>
            <a:headEnd type="none" w="med" len="med"/>
            <a:tailEnd type="none" w="med" len="med"/>
          </a:ln>
        </p:spPr>
      </p:pic>
    </p:spTree>
    <p:extLst>
      <p:ext uri="{BB962C8B-B14F-4D97-AF65-F5344CB8AC3E}">
        <p14:creationId xmlns:p14="http://schemas.microsoft.com/office/powerpoint/2010/main" val="424787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endParaRPr lang="en-US" sz="3600" dirty="0" smtClean="0"/>
          </a:p>
          <a:p>
            <a:pPr marL="109728" indent="0" algn="ctr">
              <a:buNone/>
            </a:pPr>
            <a:r>
              <a:rPr lang="en-US" sz="3600" dirty="0" smtClean="0"/>
              <a:t>The following five slides cover</a:t>
            </a:r>
          </a:p>
          <a:p>
            <a:pPr marL="109728" indent="0" algn="ctr">
              <a:buNone/>
            </a:pPr>
            <a:r>
              <a:rPr lang="en-US" sz="3600" dirty="0" smtClean="0"/>
              <a:t>the 10 Item </a:t>
            </a:r>
          </a:p>
          <a:p>
            <a:pPr marL="109728" indent="0" algn="ctr">
              <a:buNone/>
            </a:pPr>
            <a:r>
              <a:rPr lang="en-US" sz="3600" dirty="0" smtClean="0"/>
              <a:t>“Code of Conduct” for Volunteers</a:t>
            </a:r>
          </a:p>
          <a:p>
            <a:pPr marL="109728" indent="0" algn="ctr">
              <a:buNone/>
            </a:pPr>
            <a:r>
              <a:rPr lang="en-US" sz="3600" dirty="0" smtClean="0"/>
              <a:t> </a:t>
            </a:r>
            <a:endParaRPr lang="en-US" sz="3600" dirty="0"/>
          </a:p>
        </p:txBody>
      </p:sp>
      <p:sp>
        <p:nvSpPr>
          <p:cNvPr id="3" name="Title 2"/>
          <p:cNvSpPr>
            <a:spLocks noGrp="1"/>
          </p:cNvSpPr>
          <p:nvPr>
            <p:ph type="title"/>
          </p:nvPr>
        </p:nvSpPr>
        <p:spPr/>
        <p:txBody>
          <a:bodyPr/>
          <a:lstStyle/>
          <a:p>
            <a:r>
              <a:rPr lang="en-US" dirty="0" smtClean="0"/>
              <a:t>Please note: </a:t>
            </a:r>
            <a:endParaRPr lang="en-US" dirty="0"/>
          </a:p>
        </p:txBody>
      </p:sp>
    </p:spTree>
    <p:extLst>
      <p:ext uri="{BB962C8B-B14F-4D97-AF65-F5344CB8AC3E}">
        <p14:creationId xmlns:p14="http://schemas.microsoft.com/office/powerpoint/2010/main" val="206001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lumMod val="75000"/>
              </a:schemeClr>
            </a:solidFill>
          </a:ln>
        </p:spPr>
        <p:txBody>
          <a:bodyPr>
            <a:normAutofit fontScale="92500" lnSpcReduction="20000"/>
          </a:bodyPr>
          <a:lstStyle/>
          <a:p>
            <a:pPr>
              <a:buNone/>
            </a:pPr>
            <a:r>
              <a:rPr lang="en-US" dirty="0" smtClean="0"/>
              <a:t>                       </a:t>
            </a:r>
            <a:r>
              <a:rPr lang="en-US" i="1" dirty="0" smtClean="0"/>
              <a:t>Items 1-10</a:t>
            </a:r>
          </a:p>
          <a:p>
            <a:r>
              <a:rPr lang="en-US" dirty="0" smtClean="0"/>
              <a:t>#1. Upon arrival, I will sign </a:t>
            </a:r>
            <a:r>
              <a:rPr lang="en-US" dirty="0"/>
              <a:t>in at the </a:t>
            </a:r>
            <a:r>
              <a:rPr lang="en-US" dirty="0" smtClean="0"/>
              <a:t>main office using the designated computer system. Use license or photo ID when checking in.</a:t>
            </a:r>
          </a:p>
          <a:p>
            <a:pPr marL="109728" indent="0">
              <a:buNone/>
            </a:pPr>
            <a:endParaRPr lang="en-US" dirty="0" smtClean="0"/>
          </a:p>
          <a:p>
            <a:r>
              <a:rPr lang="en-US" dirty="0" smtClean="0"/>
              <a:t>#2. The computer will create </a:t>
            </a:r>
            <a:r>
              <a:rPr lang="en-US" dirty="0"/>
              <a:t>a volunteer/visitor identification badge </a:t>
            </a:r>
            <a:r>
              <a:rPr lang="en-US" dirty="0" smtClean="0"/>
              <a:t>which I will wear while on school grounds. </a:t>
            </a:r>
          </a:p>
          <a:p>
            <a:endParaRPr lang="en-US" dirty="0" smtClean="0"/>
          </a:p>
          <a:p>
            <a:r>
              <a:rPr lang="en-US" b="1" dirty="0" smtClean="0"/>
              <a:t>#3. I </a:t>
            </a:r>
            <a:r>
              <a:rPr lang="en-US" dirty="0" smtClean="0"/>
              <a:t>will </a:t>
            </a:r>
            <a:r>
              <a:rPr lang="en-US" b="1" dirty="0" smtClean="0"/>
              <a:t>MAINTAIN CONFIDENTIALITY  </a:t>
            </a:r>
            <a:r>
              <a:rPr lang="en-US" dirty="0" smtClean="0"/>
              <a:t>outside of school and share with teachers and /or administrators any concerns that </a:t>
            </a:r>
            <a:r>
              <a:rPr lang="en-US" dirty="0"/>
              <a:t>I</a:t>
            </a:r>
            <a:r>
              <a:rPr lang="en-US" dirty="0" smtClean="0"/>
              <a:t> have related to student welfare, safety or volunteer activity.</a:t>
            </a:r>
            <a:endParaRPr lang="en-US" dirty="0"/>
          </a:p>
        </p:txBody>
      </p:sp>
      <p:sp>
        <p:nvSpPr>
          <p:cNvPr id="3" name="Title 2"/>
          <p:cNvSpPr>
            <a:spLocks noGrp="1"/>
          </p:cNvSpPr>
          <p:nvPr>
            <p:ph type="title"/>
          </p:nvPr>
        </p:nvSpPr>
        <p:spPr>
          <a:noFill/>
        </p:spPr>
        <p:txBody>
          <a:bodyPr>
            <a:normAutofit/>
          </a:bodyPr>
          <a:lstStyle/>
          <a:p>
            <a:r>
              <a:rPr lang="en-US" dirty="0" smtClean="0"/>
              <a:t>Volunteer Code of Conduct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lumMod val="75000"/>
              </a:schemeClr>
            </a:solidFill>
          </a:ln>
        </p:spPr>
        <p:txBody>
          <a:bodyPr>
            <a:normAutofit/>
          </a:bodyPr>
          <a:lstStyle/>
          <a:p>
            <a:endParaRPr lang="en-US" dirty="0" smtClean="0"/>
          </a:p>
          <a:p>
            <a:r>
              <a:rPr lang="en-US" dirty="0" smtClean="0"/>
              <a:t>#4. I will not disclose, use or disseminate student photographs or personal information about students.</a:t>
            </a:r>
          </a:p>
          <a:p>
            <a:endParaRPr lang="en-US" dirty="0" smtClean="0"/>
          </a:p>
          <a:p>
            <a:r>
              <a:rPr lang="en-US" dirty="0" smtClean="0"/>
              <a:t>#5. I agree not to exchange telephone numbers, home addresses, e-mail addresses or any other home directory information with students. I agree not to contact students outside of school hours.</a:t>
            </a:r>
            <a:endParaRPr lang="en-US" dirty="0"/>
          </a:p>
        </p:txBody>
      </p:sp>
      <p:sp>
        <p:nvSpPr>
          <p:cNvPr id="3" name="Title 2"/>
          <p:cNvSpPr>
            <a:spLocks noGrp="1"/>
          </p:cNvSpPr>
          <p:nvPr>
            <p:ph type="title"/>
          </p:nvPr>
        </p:nvSpPr>
        <p:spPr/>
        <p:txBody>
          <a:bodyPr/>
          <a:lstStyle/>
          <a:p>
            <a:r>
              <a:rPr lang="en-US" dirty="0" smtClean="0"/>
              <a:t>Code of Conduct continued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38472"/>
          </a:xfrm>
        </p:spPr>
        <p:style>
          <a:lnRef idx="2">
            <a:schemeClr val="accent1"/>
          </a:lnRef>
          <a:fillRef idx="1">
            <a:schemeClr val="lt1"/>
          </a:fillRef>
          <a:effectRef idx="0">
            <a:schemeClr val="accent1"/>
          </a:effectRef>
          <a:fontRef idx="minor">
            <a:schemeClr val="dk1"/>
          </a:fontRef>
        </p:style>
        <p:txBody>
          <a:bodyPr/>
          <a:lstStyle/>
          <a:p>
            <a:endParaRPr lang="en-US" dirty="0" smtClean="0"/>
          </a:p>
          <a:p>
            <a:pPr marL="109728" indent="0">
              <a:buNone/>
            </a:pPr>
            <a:endParaRPr lang="en-US" dirty="0" smtClean="0"/>
          </a:p>
          <a:p>
            <a:r>
              <a:rPr lang="en-US" sz="3200" dirty="0" smtClean="0"/>
              <a:t>#6. As a volunteer, I understand that I should not be alone at any time with any student(s) and always under the sight, sound and supervision of a Gaston County School staff employee. </a:t>
            </a:r>
            <a:endParaRPr lang="en-US" sz="3200" dirty="0"/>
          </a:p>
        </p:txBody>
      </p:sp>
      <p:sp>
        <p:nvSpPr>
          <p:cNvPr id="3" name="Title 2"/>
          <p:cNvSpPr>
            <a:spLocks noGrp="1"/>
          </p:cNvSpPr>
          <p:nvPr>
            <p:ph type="title"/>
          </p:nvPr>
        </p:nvSpPr>
        <p:spPr>
          <a:xfrm>
            <a:off x="457200" y="228600"/>
            <a:ext cx="8229600" cy="1189038"/>
          </a:xfrm>
        </p:spPr>
        <p:txBody>
          <a:bodyPr/>
          <a:lstStyle/>
          <a:p>
            <a:r>
              <a:rPr lang="en-US" dirty="0" smtClean="0"/>
              <a:t>Code of Conduct continued</a:t>
            </a:r>
            <a:endParaRPr lang="en-US" dirty="0"/>
          </a:p>
        </p:txBody>
      </p:sp>
    </p:spTree>
    <p:extLst>
      <p:ext uri="{BB962C8B-B14F-4D97-AF65-F5344CB8AC3E}">
        <p14:creationId xmlns:p14="http://schemas.microsoft.com/office/powerpoint/2010/main" val="3187427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2223</TotalTime>
  <Words>1440</Words>
  <Application>Microsoft Office PowerPoint</Application>
  <PresentationFormat>On-screen Show (4:3)</PresentationFormat>
  <Paragraphs>184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Lucida Sans Unicode</vt:lpstr>
      <vt:lpstr>Verdana</vt:lpstr>
      <vt:lpstr>Wingdings</vt:lpstr>
      <vt:lpstr>Wingdings 2</vt:lpstr>
      <vt:lpstr>Wingdings 3</vt:lpstr>
      <vt:lpstr>Concourse</vt:lpstr>
      <vt:lpstr>Gaston County Schools  Volunteer Orientation</vt:lpstr>
      <vt:lpstr>Gaston County Schools District Policy Code: 5010 for Volunteers</vt:lpstr>
      <vt:lpstr>PowerPoint Presentation</vt:lpstr>
      <vt:lpstr>   Make sure you have submitted your volunteer application on line</vt:lpstr>
      <vt:lpstr>A view of the one page application</vt:lpstr>
      <vt:lpstr>Please note: </vt:lpstr>
      <vt:lpstr>Volunteer Code of Conduct</vt:lpstr>
      <vt:lpstr>Code of Conduct continued</vt:lpstr>
      <vt:lpstr>Code of Conduct continued</vt:lpstr>
      <vt:lpstr>Code of Conduct continued</vt:lpstr>
      <vt:lpstr>Code of Conduct continued</vt:lpstr>
      <vt:lpstr>Code of Conduct for Volunteers</vt:lpstr>
      <vt:lpstr>Caution about Social Network Sites</vt:lpstr>
      <vt:lpstr>Always Check In and Out In The Office</vt:lpstr>
      <vt:lpstr>ID Badges</vt:lpstr>
      <vt:lpstr>A Word About Sexual Harassment</vt:lpstr>
      <vt:lpstr>Sexual Harassment Related to Students Occurs When</vt:lpstr>
      <vt:lpstr>Examples of Sexually Harassing Conduct </vt:lpstr>
      <vt:lpstr>Duty to Report Crimes Against Juveniles (General Statute 14-318.6)</vt:lpstr>
      <vt:lpstr>Reporting Sexual Harassment</vt:lpstr>
      <vt:lpstr>Remember…Volunteers Do:  </vt:lpstr>
      <vt:lpstr>Volunteers Don’t….</vt:lpstr>
      <vt:lpstr>Frequently Asked Questions ?????</vt:lpstr>
      <vt:lpstr>More FAQ ?????</vt:lpstr>
      <vt:lpstr>PowerPoint Presentation</vt:lpstr>
      <vt:lpstr>Directions to complete online orientation:</vt:lpstr>
      <vt:lpstr>     </vt:lpstr>
    </vt:vector>
  </TitlesOfParts>
  <Company>Gaston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Gaston County Schools  Volunteer Orientation</dc:title>
  <dc:creator>Image</dc:creator>
  <cp:lastModifiedBy>Valerie Yatko</cp:lastModifiedBy>
  <cp:revision>127</cp:revision>
  <dcterms:created xsi:type="dcterms:W3CDTF">2010-09-29T17:50:18Z</dcterms:created>
  <dcterms:modified xsi:type="dcterms:W3CDTF">2022-02-23T21:19:37Z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